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Amatic SC"/>
      <p:regular r:id="rId19"/>
      <p:bold r:id="rId20"/>
    </p:embeddedFont>
    <p:embeddedFont>
      <p:font typeface="Source Code Pr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ticSC-bold.fntdata"/><Relationship Id="rId11" Type="http://schemas.openxmlformats.org/officeDocument/2006/relationships/slide" Target="slides/slide6.xml"/><Relationship Id="rId22" Type="http://schemas.openxmlformats.org/officeDocument/2006/relationships/font" Target="fonts/SourceCodePro-bold.fntdata"/><Relationship Id="rId10" Type="http://schemas.openxmlformats.org/officeDocument/2006/relationships/slide" Target="slides/slide5.xml"/><Relationship Id="rId21" Type="http://schemas.openxmlformats.org/officeDocument/2006/relationships/font" Target="fonts/SourceCodePro-regular.fntdata"/><Relationship Id="rId13" Type="http://schemas.openxmlformats.org/officeDocument/2006/relationships/slide" Target="slides/slide8.xml"/><Relationship Id="rId24" Type="http://schemas.openxmlformats.org/officeDocument/2006/relationships/font" Target="fonts/SourceCodePro-boldItalic.fntdata"/><Relationship Id="rId12" Type="http://schemas.openxmlformats.org/officeDocument/2006/relationships/slide" Target="slides/slide7.xml"/><Relationship Id="rId23" Type="http://schemas.openxmlformats.org/officeDocument/2006/relationships/font" Target="fonts/SourceCodePr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maticSC-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bdaeb775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bdaeb775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volunteers journey then move to the first wireframe where they select their interests and add their skills. The second wireframe starts the Good-cause-admin’s journey. They input their own details then on the third wireframe, they input the ‘good cause’ details and press to “add opportunities”.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bdaeb7759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bdaeb7759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first screen, a charity-admin is adding opportunities, skills required and dates that those opportunities are live. They can add multiple opportunities on this page. All previous slides are regards, registration and information about </a:t>
            </a:r>
            <a:r>
              <a:rPr lang="en"/>
              <a:t>opportunities</a:t>
            </a:r>
            <a:r>
              <a:rPr lang="en"/>
              <a:t>. The second slide on this page shows the matched </a:t>
            </a:r>
            <a:r>
              <a:rPr lang="en"/>
              <a:t>opportunities</a:t>
            </a:r>
            <a:r>
              <a:rPr lang="en"/>
              <a:t> for the volunteer, matched by location, dates and description of opportunities versus the volunteers skills offered.  The third slide shows the matched volunteers for the ‘good cause’.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cd297a51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cd297a51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the MVP</a:t>
            </a:r>
            <a:endParaRPr/>
          </a:p>
          <a:p>
            <a:pPr indent="0" lvl="0" marL="0" rtl="0" algn="l">
              <a:spcBef>
                <a:spcPts val="0"/>
              </a:spcBef>
              <a:spcAft>
                <a:spcPts val="0"/>
              </a:spcAft>
              <a:buNone/>
            </a:pPr>
            <a:r>
              <a:rPr lang="en"/>
              <a:t>Mocking up of code in HTML and CSS</a:t>
            </a:r>
            <a:endParaRPr/>
          </a:p>
          <a:p>
            <a:pPr indent="0" lvl="0" marL="0" rtl="0" algn="l">
              <a:spcBef>
                <a:spcPts val="0"/>
              </a:spcBef>
              <a:spcAft>
                <a:spcPts val="0"/>
              </a:spcAft>
              <a:buNone/>
            </a:pPr>
            <a:r>
              <a:rPr lang="en"/>
              <a:t>After that converting it to REACT</a:t>
            </a:r>
            <a:endParaRPr/>
          </a:p>
          <a:p>
            <a:pPr indent="0" lvl="0" marL="0" rtl="0" algn="l">
              <a:spcBef>
                <a:spcPts val="0"/>
              </a:spcBef>
              <a:spcAft>
                <a:spcPts val="0"/>
              </a:spcAft>
              <a:buNone/>
            </a:pPr>
            <a:r>
              <a:rPr lang="en"/>
              <a:t>Studying SPA versus MVC with different technology.</a:t>
            </a:r>
            <a:endParaRPr/>
          </a:p>
          <a:p>
            <a:pPr indent="0" lvl="0" marL="0" rtl="0" algn="l">
              <a:spcBef>
                <a:spcPts val="0"/>
              </a:spcBef>
              <a:spcAft>
                <a:spcPts val="0"/>
              </a:spcAft>
              <a:buNone/>
            </a:pPr>
            <a:r>
              <a:rPr lang="en"/>
              <a:t>I am now going to hand over to you Taslima and Pushpa.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bdaeb775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bdaeb775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bdf8f3c0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bdf8f3c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Especially with the rapid development of Corona Virus , volunteering has become more important than ever. Our client , Street Group grants their employees two paid volunteer days  but have found these days are underutilised .Employees are busy so they are looking for a simple and </a:t>
            </a:r>
            <a:r>
              <a:rPr lang="en"/>
              <a:t>seamless</a:t>
            </a:r>
            <a:r>
              <a:rPr lang="en"/>
              <a:t> experience. The aim of our team is to build a web application which simplifies the advertising of volunteering </a:t>
            </a:r>
            <a:r>
              <a:rPr lang="en"/>
              <a:t>opportunities</a:t>
            </a:r>
            <a:r>
              <a:rPr lang="en"/>
              <a:t> and to automatically pair an employee with Good Cause , manage updates ,notifications and </a:t>
            </a:r>
            <a:r>
              <a:rPr lang="en"/>
              <a:t>calendars.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bdf8f3c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bdf8f3c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59039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590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started by getting to know each other, and understanding each others strengths, what each person wants to get from the program and working patterns. It is a really interesting mix as some have recent project </a:t>
            </a:r>
            <a:r>
              <a:rPr lang="en"/>
              <a:t>experience</a:t>
            </a:r>
            <a:r>
              <a:rPr lang="en"/>
              <a:t> or have built SPA or MVC with different languages or have specialised in data and analytics. We are enjoying it. We chose to work 6 days with a daily standup. We started by setting up Google Docs to collect minutes of our meetings, set up a GitHub organisation and Trello board for sprint planning. (Next slide.)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cd297a51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cd297a51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cd297a51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cd297a5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bdaeb77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bdaeb77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initial trello board. The reason we chose Trello versus Jira is because some members didn’t know any of the tools so were learning by using Trello.. and it was faster to setup and more user friendly. We chose Scrum as opposed to Kanban for our agile framework because because this is a short-iteration, small scale project with distinct beginning and ends for each iteration whlst Kanban is more suited to a larger incremental (not iterative) development cycle.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bdaeb775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bdaeb77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Balsamiq for wireframing the minimum viable product as mentioned in the brief.. We chose Balsamiq versus pen and paper as it was easy to </a:t>
            </a:r>
            <a:r>
              <a:rPr lang="en"/>
              <a:t>set up</a:t>
            </a:r>
            <a:r>
              <a:rPr lang="en"/>
              <a:t>, fast to learn and collaborate in real-time. At this stage, we also looked to include domain specific language, directly from the user story’s into the wireframes so that it would filter down for naming conventions when we start coding, building objects and their attributes. Here you see the minimum viable product starting with the ‘volunteers journey’. For usability, we decided to break up the sign-up </a:t>
            </a:r>
            <a:r>
              <a:rPr lang="en"/>
              <a:t>procedure</a:t>
            </a:r>
            <a:r>
              <a:rPr lang="en"/>
              <a:t> </a:t>
            </a:r>
            <a:r>
              <a:rPr lang="en"/>
              <a:t>across</a:t>
            </a:r>
            <a:r>
              <a:rPr lang="en"/>
              <a:t> three pages. Starting from the left, they would sign up or login. If signing up, input their details and their availabilities then press the button to “add interests”.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image" Target="../media/image7.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latin typeface="Amatic SC"/>
                <a:ea typeface="Amatic SC"/>
                <a:cs typeface="Amatic SC"/>
                <a:sym typeface="Amatic SC"/>
              </a:rPr>
              <a:t>Streets Ahead</a:t>
            </a:r>
            <a:endParaRPr sz="8600">
              <a:latin typeface="Amatic SC"/>
              <a:ea typeface="Amatic SC"/>
              <a:cs typeface="Amatic SC"/>
              <a:sym typeface="Amatic SC"/>
            </a:endParaRPr>
          </a:p>
        </p:txBody>
      </p:sp>
      <p:pic>
        <p:nvPicPr>
          <p:cNvPr id="57" name="Google Shape;57;p13"/>
          <p:cNvPicPr preferRelativeResize="0"/>
          <p:nvPr/>
        </p:nvPicPr>
        <p:blipFill rotWithShape="1">
          <a:blip r:embed="rId3">
            <a:alphaModFix/>
          </a:blip>
          <a:srcRect b="0" l="2047" r="0" t="0"/>
          <a:stretch/>
        </p:blipFill>
        <p:spPr>
          <a:xfrm>
            <a:off x="1398600" y="1030225"/>
            <a:ext cx="5732475" cy="1414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152400" y="152400"/>
            <a:ext cx="2478359" cy="4838701"/>
          </a:xfrm>
          <a:prstGeom prst="rect">
            <a:avLst/>
          </a:prstGeom>
          <a:noFill/>
          <a:ln>
            <a:noFill/>
          </a:ln>
        </p:spPr>
      </p:pic>
      <p:pic>
        <p:nvPicPr>
          <p:cNvPr id="128" name="Google Shape;128;p22"/>
          <p:cNvPicPr preferRelativeResize="0"/>
          <p:nvPr/>
        </p:nvPicPr>
        <p:blipFill>
          <a:blip r:embed="rId4">
            <a:alphaModFix/>
          </a:blip>
          <a:stretch>
            <a:fillRect/>
          </a:stretch>
        </p:blipFill>
        <p:spPr>
          <a:xfrm>
            <a:off x="2783159" y="152400"/>
            <a:ext cx="2574935" cy="4838700"/>
          </a:xfrm>
          <a:prstGeom prst="rect">
            <a:avLst/>
          </a:prstGeom>
          <a:noFill/>
          <a:ln>
            <a:noFill/>
          </a:ln>
        </p:spPr>
      </p:pic>
      <p:pic>
        <p:nvPicPr>
          <p:cNvPr id="129" name="Google Shape;129;p22"/>
          <p:cNvPicPr preferRelativeResize="0"/>
          <p:nvPr/>
        </p:nvPicPr>
        <p:blipFill>
          <a:blip r:embed="rId5">
            <a:alphaModFix/>
          </a:blip>
          <a:stretch>
            <a:fillRect/>
          </a:stretch>
        </p:blipFill>
        <p:spPr>
          <a:xfrm>
            <a:off x="5814619" y="152400"/>
            <a:ext cx="2536957"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395700" y="152400"/>
            <a:ext cx="2419350" cy="4838700"/>
          </a:xfrm>
          <a:prstGeom prst="rect">
            <a:avLst/>
          </a:prstGeom>
          <a:noFill/>
          <a:ln>
            <a:noFill/>
          </a:ln>
        </p:spPr>
      </p:pic>
      <p:pic>
        <p:nvPicPr>
          <p:cNvPr id="135" name="Google Shape;135;p23"/>
          <p:cNvPicPr preferRelativeResize="0"/>
          <p:nvPr/>
        </p:nvPicPr>
        <p:blipFill>
          <a:blip r:embed="rId4">
            <a:alphaModFix/>
          </a:blip>
          <a:stretch>
            <a:fillRect/>
          </a:stretch>
        </p:blipFill>
        <p:spPr>
          <a:xfrm>
            <a:off x="2967450" y="152400"/>
            <a:ext cx="2639291" cy="4838700"/>
          </a:xfrm>
          <a:prstGeom prst="rect">
            <a:avLst/>
          </a:prstGeom>
          <a:noFill/>
          <a:ln>
            <a:noFill/>
          </a:ln>
        </p:spPr>
      </p:pic>
      <p:pic>
        <p:nvPicPr>
          <p:cNvPr id="136" name="Google Shape;136;p23"/>
          <p:cNvPicPr preferRelativeResize="0"/>
          <p:nvPr/>
        </p:nvPicPr>
        <p:blipFill>
          <a:blip r:embed="rId5">
            <a:alphaModFix/>
          </a:blip>
          <a:stretch>
            <a:fillRect/>
          </a:stretch>
        </p:blipFill>
        <p:spPr>
          <a:xfrm>
            <a:off x="5759141" y="152400"/>
            <a:ext cx="2652878"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Going ForWards</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650" y="604125"/>
            <a:ext cx="5495400" cy="19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 and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1446676" y="3481200"/>
            <a:ext cx="81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matic SC"/>
                <a:ea typeface="Amatic SC"/>
                <a:cs typeface="Amatic SC"/>
                <a:sym typeface="Amatic SC"/>
              </a:rPr>
              <a:t>Taslima </a:t>
            </a:r>
            <a:endParaRPr b="1" sz="2200">
              <a:latin typeface="Amatic SC"/>
              <a:ea typeface="Amatic SC"/>
              <a:cs typeface="Amatic SC"/>
              <a:sym typeface="Amatic SC"/>
            </a:endParaRPr>
          </a:p>
        </p:txBody>
      </p:sp>
      <p:sp>
        <p:nvSpPr>
          <p:cNvPr id="63" name="Google Shape;63;p14"/>
          <p:cNvSpPr txBox="1"/>
          <p:nvPr/>
        </p:nvSpPr>
        <p:spPr>
          <a:xfrm>
            <a:off x="3151536" y="3481196"/>
            <a:ext cx="116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latin typeface="Amatic SC"/>
                <a:ea typeface="Amatic SC"/>
                <a:cs typeface="Amatic SC"/>
                <a:sym typeface="Amatic SC"/>
              </a:rPr>
              <a:t>Ariel</a:t>
            </a:r>
            <a:endParaRPr>
              <a:latin typeface="Source Code Pro"/>
              <a:ea typeface="Source Code Pro"/>
              <a:cs typeface="Source Code Pro"/>
              <a:sym typeface="Source Code Pro"/>
            </a:endParaRPr>
          </a:p>
        </p:txBody>
      </p:sp>
      <p:sp>
        <p:nvSpPr>
          <p:cNvPr id="64" name="Google Shape;64;p14"/>
          <p:cNvSpPr txBox="1"/>
          <p:nvPr/>
        </p:nvSpPr>
        <p:spPr>
          <a:xfrm>
            <a:off x="4898408" y="3439600"/>
            <a:ext cx="126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matic SC"/>
                <a:ea typeface="Amatic SC"/>
                <a:cs typeface="Amatic SC"/>
                <a:sym typeface="Amatic SC"/>
              </a:rPr>
              <a:t>Pushpa</a:t>
            </a:r>
            <a:endParaRPr>
              <a:latin typeface="Source Code Pro"/>
              <a:ea typeface="Source Code Pro"/>
              <a:cs typeface="Source Code Pro"/>
              <a:sym typeface="Source Code Pro"/>
            </a:endParaRPr>
          </a:p>
        </p:txBody>
      </p:sp>
      <p:grpSp>
        <p:nvGrpSpPr>
          <p:cNvPr id="65" name="Google Shape;65;p14"/>
          <p:cNvGrpSpPr/>
          <p:nvPr/>
        </p:nvGrpSpPr>
        <p:grpSpPr>
          <a:xfrm>
            <a:off x="1316650" y="1412179"/>
            <a:ext cx="1677217" cy="1438854"/>
            <a:chOff x="1015825" y="1404054"/>
            <a:chExt cx="1677217" cy="1438854"/>
          </a:xfrm>
        </p:grpSpPr>
        <p:pic>
          <p:nvPicPr>
            <p:cNvPr id="66" name="Google Shape;66;p14"/>
            <p:cNvPicPr preferRelativeResize="0"/>
            <p:nvPr/>
          </p:nvPicPr>
          <p:blipFill>
            <a:blip r:embed="rId3">
              <a:alphaModFix/>
            </a:blip>
            <a:stretch>
              <a:fillRect/>
            </a:stretch>
          </p:blipFill>
          <p:spPr>
            <a:xfrm rot="-219661">
              <a:off x="1063021" y="1452810"/>
              <a:ext cx="1582824" cy="1341342"/>
            </a:xfrm>
            <a:prstGeom prst="rect">
              <a:avLst/>
            </a:prstGeom>
            <a:noFill/>
            <a:ln>
              <a:noFill/>
            </a:ln>
          </p:spPr>
        </p:pic>
        <p:pic>
          <p:nvPicPr>
            <p:cNvPr id="67" name="Google Shape;67;p14"/>
            <p:cNvPicPr preferRelativeResize="0"/>
            <p:nvPr/>
          </p:nvPicPr>
          <p:blipFill>
            <a:blip r:embed="rId4">
              <a:alphaModFix/>
            </a:blip>
            <a:stretch>
              <a:fillRect/>
            </a:stretch>
          </p:blipFill>
          <p:spPr>
            <a:xfrm rot="-280536">
              <a:off x="1187345" y="1603667"/>
              <a:ext cx="1256711" cy="1030690"/>
            </a:xfrm>
            <a:prstGeom prst="rect">
              <a:avLst/>
            </a:prstGeom>
            <a:noFill/>
            <a:ln>
              <a:noFill/>
            </a:ln>
          </p:spPr>
        </p:pic>
      </p:grpSp>
      <p:grpSp>
        <p:nvGrpSpPr>
          <p:cNvPr id="68" name="Google Shape;68;p14"/>
          <p:cNvGrpSpPr/>
          <p:nvPr/>
        </p:nvGrpSpPr>
        <p:grpSpPr>
          <a:xfrm>
            <a:off x="2898079" y="1560860"/>
            <a:ext cx="1583277" cy="1562557"/>
            <a:chOff x="2611673" y="1782487"/>
            <a:chExt cx="1583277" cy="1340905"/>
          </a:xfrm>
        </p:grpSpPr>
        <p:pic>
          <p:nvPicPr>
            <p:cNvPr id="69" name="Google Shape;69;p14"/>
            <p:cNvPicPr preferRelativeResize="0"/>
            <p:nvPr/>
          </p:nvPicPr>
          <p:blipFill>
            <a:blip r:embed="rId5">
              <a:alphaModFix/>
            </a:blip>
            <a:stretch>
              <a:fillRect/>
            </a:stretch>
          </p:blipFill>
          <p:spPr>
            <a:xfrm>
              <a:off x="2611673" y="1782487"/>
              <a:ext cx="1583277" cy="1340905"/>
            </a:xfrm>
            <a:prstGeom prst="rect">
              <a:avLst/>
            </a:prstGeom>
            <a:noFill/>
            <a:ln>
              <a:noFill/>
            </a:ln>
          </p:spPr>
        </p:pic>
        <p:pic>
          <p:nvPicPr>
            <p:cNvPr id="70" name="Google Shape;70;p14"/>
            <p:cNvPicPr preferRelativeResize="0"/>
            <p:nvPr/>
          </p:nvPicPr>
          <p:blipFill>
            <a:blip r:embed="rId6">
              <a:alphaModFix/>
            </a:blip>
            <a:stretch>
              <a:fillRect/>
            </a:stretch>
          </p:blipFill>
          <p:spPr>
            <a:xfrm>
              <a:off x="2727825" y="1912525"/>
              <a:ext cx="1256974" cy="1020873"/>
            </a:xfrm>
            <a:prstGeom prst="rect">
              <a:avLst/>
            </a:prstGeom>
            <a:noFill/>
            <a:ln>
              <a:noFill/>
            </a:ln>
          </p:spPr>
        </p:pic>
      </p:grpSp>
      <p:sp>
        <p:nvSpPr>
          <p:cNvPr id="71" name="Google Shape;71;p14"/>
          <p:cNvSpPr txBox="1"/>
          <p:nvPr/>
        </p:nvSpPr>
        <p:spPr>
          <a:xfrm flipH="1">
            <a:off x="6312892" y="3439607"/>
            <a:ext cx="126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matic SC"/>
                <a:ea typeface="Amatic SC"/>
                <a:cs typeface="Amatic SC"/>
                <a:sym typeface="Amatic SC"/>
              </a:rPr>
              <a:t>Viran</a:t>
            </a:r>
            <a:endParaRPr>
              <a:latin typeface="Source Code Pro"/>
              <a:ea typeface="Source Code Pro"/>
              <a:cs typeface="Source Code Pro"/>
              <a:sym typeface="Source Code Pro"/>
            </a:endParaRPr>
          </a:p>
        </p:txBody>
      </p:sp>
      <p:sp>
        <p:nvSpPr>
          <p:cNvPr id="72" name="Google Shape;72;p14"/>
          <p:cNvSpPr txBox="1"/>
          <p:nvPr>
            <p:ph idx="1" type="subTitle"/>
          </p:nvPr>
        </p:nvSpPr>
        <p:spPr>
          <a:xfrm>
            <a:off x="235500" y="3090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600">
                <a:latin typeface="Amatic SC"/>
                <a:ea typeface="Amatic SC"/>
                <a:cs typeface="Amatic SC"/>
                <a:sym typeface="Amatic SC"/>
              </a:rPr>
              <a:t>The team</a:t>
            </a:r>
            <a:endParaRPr sz="8600">
              <a:latin typeface="Amatic SC"/>
              <a:ea typeface="Amatic SC"/>
              <a:cs typeface="Amatic SC"/>
              <a:sym typeface="Amatic SC"/>
            </a:endParaRPr>
          </a:p>
        </p:txBody>
      </p:sp>
      <p:grpSp>
        <p:nvGrpSpPr>
          <p:cNvPr id="73" name="Google Shape;73;p14"/>
          <p:cNvGrpSpPr/>
          <p:nvPr/>
        </p:nvGrpSpPr>
        <p:grpSpPr>
          <a:xfrm>
            <a:off x="4358904" y="1412204"/>
            <a:ext cx="1432510" cy="1376770"/>
            <a:chOff x="4035094" y="1637789"/>
            <a:chExt cx="1432510" cy="1213227"/>
          </a:xfrm>
        </p:grpSpPr>
        <p:pic>
          <p:nvPicPr>
            <p:cNvPr id="74" name="Google Shape;74;p14"/>
            <p:cNvPicPr preferRelativeResize="0"/>
            <p:nvPr/>
          </p:nvPicPr>
          <p:blipFill>
            <a:blip r:embed="rId7">
              <a:alphaModFix/>
            </a:blip>
            <a:stretch>
              <a:fillRect/>
            </a:stretch>
          </p:blipFill>
          <p:spPr>
            <a:xfrm rot="-8">
              <a:off x="4035094" y="1637790"/>
              <a:ext cx="1432510" cy="1213224"/>
            </a:xfrm>
            <a:prstGeom prst="rect">
              <a:avLst/>
            </a:prstGeom>
            <a:noFill/>
            <a:ln>
              <a:noFill/>
            </a:ln>
          </p:spPr>
        </p:pic>
        <p:pic>
          <p:nvPicPr>
            <p:cNvPr id="75" name="Google Shape;75;p14"/>
            <p:cNvPicPr preferRelativeResize="0"/>
            <p:nvPr/>
          </p:nvPicPr>
          <p:blipFill>
            <a:blip r:embed="rId8">
              <a:alphaModFix/>
            </a:blip>
            <a:stretch>
              <a:fillRect/>
            </a:stretch>
          </p:blipFill>
          <p:spPr>
            <a:xfrm>
              <a:off x="4129250" y="1782475"/>
              <a:ext cx="1164001" cy="923848"/>
            </a:xfrm>
            <a:prstGeom prst="rect">
              <a:avLst/>
            </a:prstGeom>
            <a:noFill/>
            <a:ln>
              <a:noFill/>
            </a:ln>
          </p:spPr>
        </p:pic>
      </p:grpSp>
      <p:grpSp>
        <p:nvGrpSpPr>
          <p:cNvPr id="76" name="Google Shape;76;p14"/>
          <p:cNvGrpSpPr/>
          <p:nvPr/>
        </p:nvGrpSpPr>
        <p:grpSpPr>
          <a:xfrm>
            <a:off x="5667805" y="1842416"/>
            <a:ext cx="1696046" cy="1458671"/>
            <a:chOff x="5569230" y="1932154"/>
            <a:chExt cx="1696046" cy="1458671"/>
          </a:xfrm>
        </p:grpSpPr>
        <p:pic>
          <p:nvPicPr>
            <p:cNvPr id="77" name="Google Shape;77;p14"/>
            <p:cNvPicPr preferRelativeResize="0"/>
            <p:nvPr/>
          </p:nvPicPr>
          <p:blipFill>
            <a:blip r:embed="rId5">
              <a:alphaModFix/>
            </a:blip>
            <a:stretch>
              <a:fillRect/>
            </a:stretch>
          </p:blipFill>
          <p:spPr>
            <a:xfrm rot="266011">
              <a:off x="5625946" y="1990716"/>
              <a:ext cx="1582613" cy="1341546"/>
            </a:xfrm>
            <a:prstGeom prst="rect">
              <a:avLst/>
            </a:prstGeom>
            <a:noFill/>
            <a:ln>
              <a:noFill/>
            </a:ln>
          </p:spPr>
        </p:pic>
        <p:pic>
          <p:nvPicPr>
            <p:cNvPr id="78" name="Google Shape;78;p14"/>
            <p:cNvPicPr preferRelativeResize="0"/>
            <p:nvPr/>
          </p:nvPicPr>
          <p:blipFill>
            <a:blip r:embed="rId9">
              <a:alphaModFix/>
            </a:blip>
            <a:stretch>
              <a:fillRect/>
            </a:stretch>
          </p:blipFill>
          <p:spPr>
            <a:xfrm rot="338780">
              <a:off x="5752658" y="2118933"/>
              <a:ext cx="1232962" cy="1046834"/>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t>Problem</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696525" y="450050"/>
            <a:ext cx="7811700" cy="77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BrainSTorming</a:t>
            </a:r>
            <a:endParaRPr/>
          </a:p>
        </p:txBody>
      </p:sp>
      <p:sp>
        <p:nvSpPr>
          <p:cNvPr id="89" name="Google Shape;89;p16"/>
          <p:cNvSpPr txBox="1"/>
          <p:nvPr/>
        </p:nvSpPr>
        <p:spPr>
          <a:xfrm>
            <a:off x="696525" y="1532325"/>
            <a:ext cx="7811700" cy="427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Similar apps- BeWorthwhile</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Recommender system.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Similar Apps - BeWorthile</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Handling natural language, stop words, ngrams</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Looking at previous team presentations</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Database modelling / code first database first</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Domain language</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Single Page versus MVC</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C# versus Python</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SQL versus NoSQL</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90" name="Google Shape;90;p16"/>
          <p:cNvPicPr preferRelativeResize="0"/>
          <p:nvPr/>
        </p:nvPicPr>
        <p:blipFill>
          <a:blip r:embed="rId3">
            <a:alphaModFix/>
          </a:blip>
          <a:stretch>
            <a:fillRect/>
          </a:stretch>
        </p:blipFill>
        <p:spPr>
          <a:xfrm>
            <a:off x="2229126" y="1320175"/>
            <a:ext cx="4621925" cy="203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65500" y="2147550"/>
            <a:ext cx="4045200" cy="8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The </a:t>
            </a:r>
            <a:r>
              <a:rPr lang="en" sz="4800"/>
              <a:t>Process</a:t>
            </a:r>
            <a:endParaRPr/>
          </a:p>
        </p:txBody>
      </p:sp>
      <p:sp>
        <p:nvSpPr>
          <p:cNvPr id="96" name="Google Shape;96;p17"/>
          <p:cNvSpPr txBox="1"/>
          <p:nvPr/>
        </p:nvSpPr>
        <p:spPr>
          <a:xfrm>
            <a:off x="4945675" y="1509750"/>
            <a:ext cx="3758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Daily standup.</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Using Google Docs for </a:t>
            </a:r>
            <a:r>
              <a:rPr lang="en">
                <a:latin typeface="Source Code Pro"/>
                <a:ea typeface="Source Code Pro"/>
                <a:cs typeface="Source Code Pro"/>
                <a:sym typeface="Source Code Pro"/>
              </a:rPr>
              <a:t>agenda</a:t>
            </a:r>
            <a:r>
              <a:rPr lang="en">
                <a:latin typeface="Source Code Pro"/>
                <a:ea typeface="Source Code Pro"/>
                <a:cs typeface="Source Code Pro"/>
                <a:sym typeface="Source Code Pro"/>
              </a:rPr>
              <a:t> and minute taking for meetings.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GitHub for codebase </a:t>
            </a:r>
            <a:r>
              <a:rPr lang="en">
                <a:latin typeface="Source Code Pro"/>
                <a:ea typeface="Source Code Pro"/>
                <a:cs typeface="Source Code Pro"/>
                <a:sym typeface="Source Code Pro"/>
              </a:rPr>
              <a:t>collaboration</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Trello board for managing team</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Balsamiq for wireframing.</a:t>
            </a:r>
            <a:endParaRPr>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9" name="Google Shape;109;p19"/>
          <p:cNvPicPr preferRelativeResize="0"/>
          <p:nvPr/>
        </p:nvPicPr>
        <p:blipFill rotWithShape="1">
          <a:blip r:embed="rId3">
            <a:alphaModFix/>
          </a:blip>
          <a:srcRect b="0" l="0" r="7295" t="0"/>
          <a:stretch/>
        </p:blipFill>
        <p:spPr>
          <a:xfrm>
            <a:off x="0" y="0"/>
            <a:ext cx="914400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0" y="0"/>
            <a:ext cx="930492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152400" y="152400"/>
            <a:ext cx="2408062" cy="4838700"/>
          </a:xfrm>
          <a:prstGeom prst="rect">
            <a:avLst/>
          </a:prstGeom>
          <a:noFill/>
          <a:ln>
            <a:noFill/>
          </a:ln>
        </p:spPr>
      </p:pic>
      <p:pic>
        <p:nvPicPr>
          <p:cNvPr id="120" name="Google Shape;120;p21"/>
          <p:cNvPicPr preferRelativeResize="0"/>
          <p:nvPr/>
        </p:nvPicPr>
        <p:blipFill>
          <a:blip r:embed="rId4">
            <a:alphaModFix/>
          </a:blip>
          <a:stretch>
            <a:fillRect/>
          </a:stretch>
        </p:blipFill>
        <p:spPr>
          <a:xfrm>
            <a:off x="3087950" y="152400"/>
            <a:ext cx="2539120" cy="4838701"/>
          </a:xfrm>
          <a:prstGeom prst="rect">
            <a:avLst/>
          </a:prstGeom>
          <a:noFill/>
          <a:ln>
            <a:noFill/>
          </a:ln>
        </p:spPr>
      </p:pic>
      <p:pic>
        <p:nvPicPr>
          <p:cNvPr id="121" name="Google Shape;121;p21"/>
          <p:cNvPicPr preferRelativeResize="0"/>
          <p:nvPr/>
        </p:nvPicPr>
        <p:blipFill>
          <a:blip r:embed="rId5">
            <a:alphaModFix/>
          </a:blip>
          <a:stretch>
            <a:fillRect/>
          </a:stretch>
        </p:blipFill>
        <p:spPr>
          <a:xfrm>
            <a:off x="6154558" y="152400"/>
            <a:ext cx="2544623" cy="4838699"/>
          </a:xfrm>
          <a:prstGeom prst="rect">
            <a:avLst/>
          </a:prstGeom>
          <a:noFill/>
          <a:ln>
            <a:noFill/>
          </a:ln>
        </p:spPr>
      </p:pic>
      <p:sp>
        <p:nvSpPr>
          <p:cNvPr id="122" name="Google Shape;122;p21"/>
          <p:cNvSpPr/>
          <p:nvPr/>
        </p:nvSpPr>
        <p:spPr>
          <a:xfrm>
            <a:off x="3354288" y="1650950"/>
            <a:ext cx="1945200" cy="69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